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Lst>
  <p:sldSz cy="10058400" cx="77724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2448">
          <p15:clr>
            <a:srgbClr val="A4A3A4"/>
          </p15:clr>
        </p15:guide>
        <p15:guide id="2" pos="288">
          <p15:clr>
            <a:srgbClr val="9AA0A6"/>
          </p15:clr>
        </p15:guide>
        <p15:guide id="3" pos="4608">
          <p15:clr>
            <a:srgbClr val="9AA0A6"/>
          </p15:clr>
        </p15:guide>
        <p15:guide id="4" orient="horz" pos="311">
          <p15:clr>
            <a:srgbClr val="9AA0A6"/>
          </p15:clr>
        </p15:guide>
        <p15:guide id="5" orient="horz" pos="6048">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448"/>
        <p:guide pos="288"/>
        <p:guide pos="4608"/>
        <p:guide pos="311" orient="horz"/>
        <p:guide pos="6048" orient="horz"/>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1d509e088a6_0_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1d509e088a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1d509e088a6_0_24: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1d509e088a6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264952" y="1456058"/>
            <a:ext cx="7242600" cy="40140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264945" y="5542289"/>
            <a:ext cx="7242600" cy="1550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264945" y="2163089"/>
            <a:ext cx="7242600" cy="38397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264945" y="6164351"/>
            <a:ext cx="7242600" cy="25437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264945" y="4206107"/>
            <a:ext cx="7242600" cy="1646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264945" y="2253729"/>
            <a:ext cx="7242600" cy="66810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264945"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107540"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264945" y="1086507"/>
            <a:ext cx="2386800" cy="14778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264945" y="2717440"/>
            <a:ext cx="2386800" cy="6217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16713" y="880293"/>
            <a:ext cx="5412600" cy="7999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3886200" y="-244"/>
            <a:ext cx="3886200" cy="10058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25675" y="2411542"/>
            <a:ext cx="3438300" cy="28986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25675" y="5481569"/>
            <a:ext cx="3438300" cy="2415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198575" y="1415969"/>
            <a:ext cx="3261300" cy="7226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264945" y="8273124"/>
            <a:ext cx="5099100" cy="11832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64945" y="870271"/>
            <a:ext cx="7242600" cy="11199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64945" y="2253729"/>
            <a:ext cx="7242600" cy="66810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4.png"/><Relationship Id="rId5" Type="http://schemas.openxmlformats.org/officeDocument/2006/relationships/image" Target="../media/image3.png"/><Relationship Id="rId6" Type="http://schemas.openxmlformats.org/officeDocument/2006/relationships/image" Target="../media/image1.png"/><Relationship Id="rId7"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8.jpg"/><Relationship Id="rId4" Type="http://schemas.openxmlformats.org/officeDocument/2006/relationships/image" Target="../media/image7.jpg"/><Relationship Id="rId5" Type="http://schemas.openxmlformats.org/officeDocument/2006/relationships/image" Target="../media/image6.jpg"/><Relationship Id="rId6" Type="http://schemas.openxmlformats.org/officeDocument/2006/relationships/image" Target="../media/image9.jpg"/><Relationship Id="rId7"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mt="80000"/>
          </a:blip>
          <a:stretch>
            <a:fillRect/>
          </a:stretch>
        </p:blipFill>
        <p:spPr>
          <a:xfrm>
            <a:off x="3886200" y="7312507"/>
            <a:ext cx="3429000" cy="2283714"/>
          </a:xfrm>
          <a:prstGeom prst="rect">
            <a:avLst/>
          </a:prstGeom>
          <a:noFill/>
          <a:ln cap="flat" cmpd="sng" w="9525">
            <a:solidFill>
              <a:schemeClr val="dk2"/>
            </a:solidFill>
            <a:prstDash val="solid"/>
            <a:round/>
            <a:headEnd len="sm" w="sm" type="none"/>
            <a:tailEnd len="sm" w="sm" type="none"/>
          </a:ln>
        </p:spPr>
      </p:pic>
      <p:pic>
        <p:nvPicPr>
          <p:cNvPr id="55" name="Google Shape;55;p13"/>
          <p:cNvPicPr preferRelativeResize="0"/>
          <p:nvPr/>
        </p:nvPicPr>
        <p:blipFill>
          <a:blip r:embed="rId4">
            <a:alphaModFix amt="60000"/>
          </a:blip>
          <a:stretch>
            <a:fillRect/>
          </a:stretch>
        </p:blipFill>
        <p:spPr>
          <a:xfrm>
            <a:off x="457200" y="7312503"/>
            <a:ext cx="3429000" cy="2283722"/>
          </a:xfrm>
          <a:prstGeom prst="rect">
            <a:avLst/>
          </a:prstGeom>
          <a:noFill/>
          <a:ln cap="flat" cmpd="sng" w="9525">
            <a:solidFill>
              <a:schemeClr val="dk2"/>
            </a:solidFill>
            <a:prstDash val="solid"/>
            <a:round/>
            <a:headEnd len="sm" w="sm" type="none"/>
            <a:tailEnd len="sm" w="sm" type="none"/>
          </a:ln>
        </p:spPr>
      </p:pic>
      <p:pic>
        <p:nvPicPr>
          <p:cNvPr id="56" name="Google Shape;56;p13"/>
          <p:cNvPicPr preferRelativeResize="0"/>
          <p:nvPr/>
        </p:nvPicPr>
        <p:blipFill>
          <a:blip r:embed="rId5">
            <a:alphaModFix amt="40000"/>
          </a:blip>
          <a:stretch>
            <a:fillRect/>
          </a:stretch>
        </p:blipFill>
        <p:spPr>
          <a:xfrm>
            <a:off x="3886200" y="5026128"/>
            <a:ext cx="3429000" cy="2283721"/>
          </a:xfrm>
          <a:prstGeom prst="rect">
            <a:avLst/>
          </a:prstGeom>
          <a:noFill/>
          <a:ln cap="flat" cmpd="sng" w="9525">
            <a:solidFill>
              <a:schemeClr val="dk2"/>
            </a:solidFill>
            <a:prstDash val="solid"/>
            <a:round/>
            <a:headEnd len="sm" w="sm" type="none"/>
            <a:tailEnd len="sm" w="sm" type="none"/>
          </a:ln>
        </p:spPr>
      </p:pic>
      <p:pic>
        <p:nvPicPr>
          <p:cNvPr id="57" name="Google Shape;57;p13"/>
          <p:cNvPicPr preferRelativeResize="0"/>
          <p:nvPr/>
        </p:nvPicPr>
        <p:blipFill>
          <a:blip r:embed="rId6">
            <a:alphaModFix amt="20000"/>
          </a:blip>
          <a:stretch>
            <a:fillRect/>
          </a:stretch>
        </p:blipFill>
        <p:spPr>
          <a:xfrm>
            <a:off x="457200" y="5026128"/>
            <a:ext cx="3429000" cy="2283721"/>
          </a:xfrm>
          <a:prstGeom prst="rect">
            <a:avLst/>
          </a:prstGeom>
          <a:noFill/>
          <a:ln cap="flat" cmpd="sng" w="9525">
            <a:solidFill>
              <a:schemeClr val="dk2"/>
            </a:solidFill>
            <a:prstDash val="solid"/>
            <a:round/>
            <a:headEnd len="sm" w="sm" type="none"/>
            <a:tailEnd len="sm" w="sm" type="none"/>
          </a:ln>
        </p:spPr>
      </p:pic>
      <p:sp>
        <p:nvSpPr>
          <p:cNvPr id="58" name="Google Shape;58;p13"/>
          <p:cNvSpPr txBox="1"/>
          <p:nvPr/>
        </p:nvSpPr>
        <p:spPr>
          <a:xfrm>
            <a:off x="457200" y="5026125"/>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1. A very thin layer of lights first</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i="1" lang="en" sz="1000">
                <a:solidFill>
                  <a:schemeClr val="dk1"/>
                </a:solidFill>
                <a:latin typeface="Open Sans"/>
                <a:ea typeface="Open Sans"/>
                <a:cs typeface="Open Sans"/>
                <a:sym typeface="Open Sans"/>
              </a:rPr>
              <a:t>Pêşî qatek pir tenik ronahiyê</a:t>
            </a:r>
            <a:endParaRPr i="1" sz="1000">
              <a:solidFill>
                <a:schemeClr val="dk1"/>
              </a:solidFill>
              <a:latin typeface="Open Sans"/>
              <a:ea typeface="Open Sans"/>
              <a:cs typeface="Open Sans"/>
              <a:sym typeface="Open Sans"/>
            </a:endParaRPr>
          </a:p>
        </p:txBody>
      </p:sp>
      <p:sp>
        <p:nvSpPr>
          <p:cNvPr id="59" name="Google Shape;59;p13"/>
          <p:cNvSpPr txBox="1"/>
          <p:nvPr/>
        </p:nvSpPr>
        <p:spPr>
          <a:xfrm>
            <a:off x="3886200" y="5026125"/>
            <a:ext cx="3429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2. Let it dry, then add light greys</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i="1" lang="en" sz="1000">
                <a:solidFill>
                  <a:schemeClr val="dk1"/>
                </a:solidFill>
                <a:latin typeface="Open Sans"/>
                <a:ea typeface="Open Sans"/>
                <a:cs typeface="Open Sans"/>
                <a:sym typeface="Open Sans"/>
              </a:rPr>
              <a:t>Bila hişk bibe, paşê gewrên sivik lê zêde bikin</a:t>
            </a:r>
            <a:endParaRPr i="1" sz="1000">
              <a:solidFill>
                <a:schemeClr val="dk1"/>
              </a:solidFill>
              <a:latin typeface="Open Sans"/>
              <a:ea typeface="Open Sans"/>
              <a:cs typeface="Open Sans"/>
              <a:sym typeface="Open Sans"/>
            </a:endParaRPr>
          </a:p>
        </p:txBody>
      </p:sp>
      <p:sp>
        <p:nvSpPr>
          <p:cNvPr id="60" name="Google Shape;60;p13"/>
          <p:cNvSpPr txBox="1"/>
          <p:nvPr/>
        </p:nvSpPr>
        <p:spPr>
          <a:xfrm>
            <a:off x="457200" y="7312500"/>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3. Let that dry, then add dark greys</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i="1" lang="en" sz="1000">
                <a:solidFill>
                  <a:schemeClr val="dk1"/>
                </a:solidFill>
                <a:latin typeface="Open Sans"/>
                <a:ea typeface="Open Sans"/>
                <a:cs typeface="Open Sans"/>
                <a:sym typeface="Open Sans"/>
              </a:rPr>
              <a:t>Bila zuwa bibe, paşê gewrên tarî lê zêde bikin</a:t>
            </a:r>
            <a:endParaRPr i="1" sz="1000">
              <a:solidFill>
                <a:schemeClr val="dk1"/>
              </a:solidFill>
              <a:latin typeface="Open Sans"/>
              <a:ea typeface="Open Sans"/>
              <a:cs typeface="Open Sans"/>
              <a:sym typeface="Open Sans"/>
            </a:endParaRPr>
          </a:p>
        </p:txBody>
      </p:sp>
      <p:sp>
        <p:nvSpPr>
          <p:cNvPr id="61" name="Google Shape;61;p13"/>
          <p:cNvSpPr txBox="1"/>
          <p:nvPr/>
        </p:nvSpPr>
        <p:spPr>
          <a:xfrm>
            <a:off x="3886200" y="7312500"/>
            <a:ext cx="3429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latin typeface="Open Sans"/>
                <a:ea typeface="Open Sans"/>
                <a:cs typeface="Open Sans"/>
                <a:sym typeface="Open Sans"/>
              </a:rPr>
              <a:t>4. Then add the darkest greys</a:t>
            </a:r>
            <a:endParaRPr b="1" sz="1000">
              <a:latin typeface="Open Sans"/>
              <a:ea typeface="Open Sans"/>
              <a:cs typeface="Open Sans"/>
              <a:sym typeface="Open Sans"/>
            </a:endParaRPr>
          </a:p>
          <a:p>
            <a:pPr indent="0" lvl="0" marL="0" rtl="0" algn="l">
              <a:spcBef>
                <a:spcPts val="0"/>
              </a:spcBef>
              <a:spcAft>
                <a:spcPts val="0"/>
              </a:spcAft>
              <a:buNone/>
            </a:pPr>
            <a:r>
              <a:rPr i="1" lang="en" sz="1000">
                <a:latin typeface="Open Sans"/>
                <a:ea typeface="Open Sans"/>
                <a:cs typeface="Open Sans"/>
                <a:sym typeface="Open Sans"/>
              </a:rPr>
              <a:t>Paşê gewrên herî tarî lê zêde bikin</a:t>
            </a:r>
            <a:endParaRPr i="1" sz="1000">
              <a:latin typeface="Open Sans"/>
              <a:ea typeface="Open Sans"/>
              <a:cs typeface="Open Sans"/>
              <a:sym typeface="Open Sans"/>
            </a:endParaRPr>
          </a:p>
        </p:txBody>
      </p:sp>
      <p:pic>
        <p:nvPicPr>
          <p:cNvPr id="62" name="Google Shape;62;p13"/>
          <p:cNvPicPr preferRelativeResize="0"/>
          <p:nvPr/>
        </p:nvPicPr>
        <p:blipFill>
          <a:blip r:embed="rId7">
            <a:alphaModFix/>
          </a:blip>
          <a:stretch>
            <a:fillRect/>
          </a:stretch>
        </p:blipFill>
        <p:spPr>
          <a:xfrm>
            <a:off x="3886204" y="2221860"/>
            <a:ext cx="3429000" cy="2283713"/>
          </a:xfrm>
          <a:prstGeom prst="rect">
            <a:avLst/>
          </a:prstGeom>
          <a:noFill/>
          <a:ln>
            <a:noFill/>
          </a:ln>
        </p:spPr>
      </p:pic>
      <p:sp>
        <p:nvSpPr>
          <p:cNvPr id="63" name="Google Shape;63;p13"/>
          <p:cNvSpPr txBox="1"/>
          <p:nvPr/>
        </p:nvSpPr>
        <p:spPr>
          <a:xfrm>
            <a:off x="3886200" y="2219163"/>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Reference image</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i="1" lang="en" sz="1000">
                <a:solidFill>
                  <a:schemeClr val="dk1"/>
                </a:solidFill>
                <a:latin typeface="Open Sans"/>
                <a:ea typeface="Open Sans"/>
                <a:cs typeface="Open Sans"/>
                <a:sym typeface="Open Sans"/>
              </a:rPr>
              <a:t>Wêne referansê</a:t>
            </a:r>
            <a:endParaRPr i="1" sz="1000">
              <a:solidFill>
                <a:schemeClr val="dk1"/>
              </a:solidFill>
              <a:latin typeface="Open Sans"/>
              <a:ea typeface="Open Sans"/>
              <a:cs typeface="Open Sans"/>
              <a:sym typeface="Open Sans"/>
            </a:endParaRPr>
          </a:p>
        </p:txBody>
      </p:sp>
      <p:pic>
        <p:nvPicPr>
          <p:cNvPr id="64" name="Google Shape;64;p13"/>
          <p:cNvPicPr preferRelativeResize="0"/>
          <p:nvPr/>
        </p:nvPicPr>
        <p:blipFill>
          <a:blip r:embed="rId7">
            <a:alphaModFix amt="8000"/>
          </a:blip>
          <a:stretch>
            <a:fillRect/>
          </a:stretch>
        </p:blipFill>
        <p:spPr>
          <a:xfrm>
            <a:off x="457204" y="2220510"/>
            <a:ext cx="3429000" cy="2283713"/>
          </a:xfrm>
          <a:prstGeom prst="rect">
            <a:avLst/>
          </a:prstGeom>
          <a:noFill/>
          <a:ln cap="flat" cmpd="sng" w="9525">
            <a:solidFill>
              <a:schemeClr val="dk2"/>
            </a:solidFill>
            <a:prstDash val="solid"/>
            <a:round/>
            <a:headEnd len="sm" w="sm" type="none"/>
            <a:tailEnd len="sm" w="sm" type="none"/>
          </a:ln>
        </p:spPr>
      </p:pic>
      <p:sp>
        <p:nvSpPr>
          <p:cNvPr id="65" name="Google Shape;65;p13"/>
          <p:cNvSpPr txBox="1"/>
          <p:nvPr/>
        </p:nvSpPr>
        <p:spPr>
          <a:xfrm>
            <a:off x="457200" y="2219175"/>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rgbClr val="D9D9D9"/>
                </a:solidFill>
                <a:latin typeface="Open Sans"/>
                <a:ea typeface="Open Sans"/>
                <a:cs typeface="Open Sans"/>
                <a:sym typeface="Open Sans"/>
              </a:rPr>
              <a:t>Paint here</a:t>
            </a:r>
            <a:endParaRPr b="1" sz="1000">
              <a:solidFill>
                <a:srgbClr val="D9D9D9"/>
              </a:solidFill>
              <a:latin typeface="Open Sans"/>
              <a:ea typeface="Open Sans"/>
              <a:cs typeface="Open Sans"/>
              <a:sym typeface="Open Sans"/>
            </a:endParaRPr>
          </a:p>
          <a:p>
            <a:pPr indent="0" lvl="0" marL="0" rtl="0" algn="l">
              <a:spcBef>
                <a:spcPts val="0"/>
              </a:spcBef>
              <a:spcAft>
                <a:spcPts val="0"/>
              </a:spcAft>
              <a:buNone/>
            </a:pPr>
            <a:r>
              <a:rPr i="1" lang="en" sz="1000">
                <a:solidFill>
                  <a:srgbClr val="D9D9D9"/>
                </a:solidFill>
                <a:latin typeface="Open Sans"/>
                <a:ea typeface="Open Sans"/>
                <a:cs typeface="Open Sans"/>
                <a:sym typeface="Open Sans"/>
              </a:rPr>
              <a:t>Li vir boyax bikin</a:t>
            </a:r>
            <a:endParaRPr i="1" sz="1000">
              <a:solidFill>
                <a:srgbClr val="D9D9D9"/>
              </a:solidFill>
            </a:endParaRPr>
          </a:p>
        </p:txBody>
      </p:sp>
      <p:sp>
        <p:nvSpPr>
          <p:cNvPr id="66" name="Google Shape;66;p13"/>
          <p:cNvSpPr txBox="1"/>
          <p:nvPr/>
        </p:nvSpPr>
        <p:spPr>
          <a:xfrm>
            <a:off x="457200" y="311225"/>
            <a:ext cx="6858000" cy="1744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500">
                <a:latin typeface="Open Sans"/>
                <a:ea typeface="Open Sans"/>
                <a:cs typeface="Open Sans"/>
                <a:sym typeface="Open Sans"/>
              </a:rPr>
              <a:t>Watercolour painting basics - </a:t>
            </a:r>
            <a:r>
              <a:rPr b="1" lang="en" sz="1500">
                <a:latin typeface="Open Sans"/>
                <a:ea typeface="Open Sans"/>
                <a:cs typeface="Open Sans"/>
                <a:sym typeface="Open Sans"/>
              </a:rPr>
              <a:t>Apple</a:t>
            </a:r>
            <a:endParaRPr sz="1500">
              <a:latin typeface="Open Sans"/>
              <a:ea typeface="Open Sans"/>
              <a:cs typeface="Open Sans"/>
              <a:sym typeface="Open Sans"/>
            </a:endParaRPr>
          </a:p>
          <a:p>
            <a:pPr indent="0" lvl="0" marL="0" rtl="0" algn="l">
              <a:spcBef>
                <a:spcPts val="0"/>
              </a:spcBef>
              <a:spcAft>
                <a:spcPts val="0"/>
              </a:spcAft>
              <a:buNone/>
            </a:pPr>
            <a:r>
              <a:rPr i="1" lang="en" sz="1300">
                <a:latin typeface="Open Sans"/>
                <a:ea typeface="Open Sans"/>
                <a:cs typeface="Open Sans"/>
                <a:sym typeface="Open Sans"/>
              </a:rPr>
              <a:t>Bingehên boyaxkirina avê - Sêv</a:t>
            </a:r>
            <a:endParaRPr i="1" sz="1300">
              <a:latin typeface="Open Sans"/>
              <a:ea typeface="Open Sans"/>
              <a:cs typeface="Open Sans"/>
              <a:sym typeface="Open Sans"/>
            </a:endParaRPr>
          </a:p>
          <a:p>
            <a:pPr indent="0" lvl="0" marL="0" rtl="0" algn="l">
              <a:spcBef>
                <a:spcPts val="0"/>
              </a:spcBef>
              <a:spcAft>
                <a:spcPts val="0"/>
              </a:spcAft>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Watercolour works best when you paint from light to dark. This is the opposite of drawing. This worksheet is to help you see the different shapes of light and dark in objects. If this is your first time, simply use thin layers of the same colour. Otherwise, try going from a warm colour, like light orange, to a cool colour, like dark purple.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i="1" lang="en" sz="1000">
                <a:latin typeface="Open Sans"/>
                <a:ea typeface="Open Sans"/>
                <a:cs typeface="Open Sans"/>
                <a:sym typeface="Open Sans"/>
              </a:rPr>
              <a:t>Dema ku hûn ji ronahiyê berbi tarîyê boyax dikin, ava rengê herî baş dixebite Ev berevajî xêzkirinê ye. Ev pelxebat ew e ku ji we re bibe alîkar ku hûn şêwazên cûda yên ronahî û tarî di tiştan de bibînin. Ger ev cara yekem e, bi tenê qatên zirav ên heman rengî bikar bînin. Wekî din, hewl bidin ku ji rengek germ, mîna porteqala sivik, berbi rengek sar, mîna binefşa tarî, biçin.</a:t>
            </a:r>
            <a:endParaRPr i="1" sz="1000">
              <a:solidFill>
                <a:schemeClr val="dk1"/>
              </a:solidFill>
              <a:latin typeface="Open Sans"/>
              <a:ea typeface="Open Sans"/>
              <a:cs typeface="Open Sans"/>
              <a:sym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pic>
        <p:nvPicPr>
          <p:cNvPr id="71" name="Google Shape;71;p14"/>
          <p:cNvPicPr preferRelativeResize="0"/>
          <p:nvPr/>
        </p:nvPicPr>
        <p:blipFill>
          <a:blip r:embed="rId3">
            <a:alphaModFix amt="80000"/>
          </a:blip>
          <a:stretch>
            <a:fillRect/>
          </a:stretch>
        </p:blipFill>
        <p:spPr>
          <a:xfrm>
            <a:off x="3886213" y="7309850"/>
            <a:ext cx="3429000" cy="2416437"/>
          </a:xfrm>
          <a:prstGeom prst="rect">
            <a:avLst/>
          </a:prstGeom>
          <a:noFill/>
          <a:ln cap="flat" cmpd="sng" w="9525">
            <a:solidFill>
              <a:schemeClr val="dk2"/>
            </a:solidFill>
            <a:prstDash val="solid"/>
            <a:round/>
            <a:headEnd len="sm" w="sm" type="none"/>
            <a:tailEnd len="sm" w="sm" type="none"/>
          </a:ln>
        </p:spPr>
      </p:pic>
      <p:pic>
        <p:nvPicPr>
          <p:cNvPr id="72" name="Google Shape;72;p14"/>
          <p:cNvPicPr preferRelativeResize="0"/>
          <p:nvPr/>
        </p:nvPicPr>
        <p:blipFill>
          <a:blip r:embed="rId4">
            <a:alphaModFix amt="60000"/>
          </a:blip>
          <a:stretch>
            <a:fillRect/>
          </a:stretch>
        </p:blipFill>
        <p:spPr>
          <a:xfrm>
            <a:off x="457200" y="7309850"/>
            <a:ext cx="3429000" cy="2416437"/>
          </a:xfrm>
          <a:prstGeom prst="rect">
            <a:avLst/>
          </a:prstGeom>
          <a:noFill/>
          <a:ln cap="flat" cmpd="sng" w="9525">
            <a:solidFill>
              <a:schemeClr val="dk2"/>
            </a:solidFill>
            <a:prstDash val="solid"/>
            <a:round/>
            <a:headEnd len="sm" w="sm" type="none"/>
            <a:tailEnd len="sm" w="sm" type="none"/>
          </a:ln>
        </p:spPr>
      </p:pic>
      <p:pic>
        <p:nvPicPr>
          <p:cNvPr id="73" name="Google Shape;73;p14"/>
          <p:cNvPicPr preferRelativeResize="0"/>
          <p:nvPr/>
        </p:nvPicPr>
        <p:blipFill>
          <a:blip r:embed="rId5">
            <a:alphaModFix amt="40000"/>
          </a:blip>
          <a:stretch>
            <a:fillRect/>
          </a:stretch>
        </p:blipFill>
        <p:spPr>
          <a:xfrm>
            <a:off x="3886213" y="4893425"/>
            <a:ext cx="3429000" cy="2416437"/>
          </a:xfrm>
          <a:prstGeom prst="rect">
            <a:avLst/>
          </a:prstGeom>
          <a:noFill/>
          <a:ln cap="flat" cmpd="sng" w="9525">
            <a:solidFill>
              <a:schemeClr val="dk2"/>
            </a:solidFill>
            <a:prstDash val="solid"/>
            <a:round/>
            <a:headEnd len="sm" w="sm" type="none"/>
            <a:tailEnd len="sm" w="sm" type="none"/>
          </a:ln>
        </p:spPr>
      </p:pic>
      <p:pic>
        <p:nvPicPr>
          <p:cNvPr id="74" name="Google Shape;74;p14"/>
          <p:cNvPicPr preferRelativeResize="0"/>
          <p:nvPr/>
        </p:nvPicPr>
        <p:blipFill>
          <a:blip r:embed="rId6">
            <a:alphaModFix amt="20000"/>
          </a:blip>
          <a:stretch>
            <a:fillRect/>
          </a:stretch>
        </p:blipFill>
        <p:spPr>
          <a:xfrm>
            <a:off x="457200" y="4893425"/>
            <a:ext cx="3429000" cy="2416437"/>
          </a:xfrm>
          <a:prstGeom prst="rect">
            <a:avLst/>
          </a:prstGeom>
          <a:noFill/>
          <a:ln cap="flat" cmpd="sng" w="9525">
            <a:solidFill>
              <a:schemeClr val="dk2"/>
            </a:solidFill>
            <a:prstDash val="solid"/>
            <a:round/>
            <a:headEnd len="sm" w="sm" type="none"/>
            <a:tailEnd len="sm" w="sm" type="none"/>
          </a:ln>
        </p:spPr>
      </p:pic>
      <p:sp>
        <p:nvSpPr>
          <p:cNvPr id="75" name="Google Shape;75;p14"/>
          <p:cNvSpPr txBox="1"/>
          <p:nvPr/>
        </p:nvSpPr>
        <p:spPr>
          <a:xfrm>
            <a:off x="457200" y="311225"/>
            <a:ext cx="6858000" cy="1744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500">
                <a:latin typeface="Open Sans"/>
                <a:ea typeface="Open Sans"/>
                <a:cs typeface="Open Sans"/>
                <a:sym typeface="Open Sans"/>
              </a:rPr>
              <a:t>Watercolour painting basics - </a:t>
            </a:r>
            <a:r>
              <a:rPr b="1" lang="en" sz="1500">
                <a:latin typeface="Open Sans"/>
                <a:ea typeface="Open Sans"/>
                <a:cs typeface="Open Sans"/>
                <a:sym typeface="Open Sans"/>
              </a:rPr>
              <a:t>Orange</a:t>
            </a:r>
            <a:endParaRPr sz="1500">
              <a:latin typeface="Open Sans"/>
              <a:ea typeface="Open Sans"/>
              <a:cs typeface="Open Sans"/>
              <a:sym typeface="Open Sans"/>
            </a:endParaRPr>
          </a:p>
          <a:p>
            <a:pPr indent="0" lvl="0" marL="0" rtl="0" algn="l">
              <a:spcBef>
                <a:spcPts val="0"/>
              </a:spcBef>
              <a:spcAft>
                <a:spcPts val="0"/>
              </a:spcAft>
              <a:buNone/>
            </a:pPr>
            <a:r>
              <a:rPr i="1" lang="en" sz="1300">
                <a:latin typeface="Open Sans"/>
                <a:ea typeface="Open Sans"/>
                <a:cs typeface="Open Sans"/>
                <a:sym typeface="Open Sans"/>
              </a:rPr>
              <a:t>Bingehên boyaxkirina avê - Orange</a:t>
            </a:r>
            <a:endParaRPr i="1" sz="1300">
              <a:latin typeface="Open Sans"/>
              <a:ea typeface="Open Sans"/>
              <a:cs typeface="Open Sans"/>
              <a:sym typeface="Open Sans"/>
            </a:endParaRPr>
          </a:p>
          <a:p>
            <a:pPr indent="0" lvl="0" marL="0" rtl="0" algn="l">
              <a:spcBef>
                <a:spcPts val="0"/>
              </a:spcBef>
              <a:spcAft>
                <a:spcPts val="0"/>
              </a:spcAft>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Watercolour works best when you paint from light to dark. This is the opposite of drawing. This worksheet is to help you see the different shapes of light and dark in objects.If this is your first time, simply use thin layers of the same colour. Otherwise, try going from a warm colour, like light orange, to a cool colour, like dark purple.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i="1" lang="en" sz="1000">
                <a:latin typeface="Open Sans"/>
                <a:ea typeface="Open Sans"/>
                <a:cs typeface="Open Sans"/>
                <a:sym typeface="Open Sans"/>
              </a:rPr>
              <a:t>Dema ku hûn ji ronahiyê berbi tarîyê boyax dikin, ava rengê herî baş dixebite Ev berevajî xêzkirinê ye. Ev pelxebat ji bo dîtina şeklên cuda yên ronahî û tarî di tiştan de ye. Heke ev yekem car e, bi tenê qatên zirav ên heman rengan bikar bînin. Wekî din, hewl bidin ku ji rengek germ, mîna porteqala sivik, berbi rengek sar, mîna binefşa tarî, biçin.</a:t>
            </a:r>
            <a:endParaRPr i="1" sz="1000">
              <a:solidFill>
                <a:schemeClr val="dk1"/>
              </a:solidFill>
              <a:latin typeface="Open Sans"/>
              <a:ea typeface="Open Sans"/>
              <a:cs typeface="Open Sans"/>
              <a:sym typeface="Open Sans"/>
            </a:endParaRPr>
          </a:p>
        </p:txBody>
      </p:sp>
      <p:sp>
        <p:nvSpPr>
          <p:cNvPr id="76" name="Google Shape;76;p14"/>
          <p:cNvSpPr txBox="1"/>
          <p:nvPr/>
        </p:nvSpPr>
        <p:spPr>
          <a:xfrm>
            <a:off x="886225" y="6943200"/>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1. A very thin layer of lights first</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i="1" lang="en" sz="1000">
                <a:solidFill>
                  <a:schemeClr val="dk1"/>
                </a:solidFill>
                <a:latin typeface="Open Sans"/>
                <a:ea typeface="Open Sans"/>
                <a:cs typeface="Open Sans"/>
                <a:sym typeface="Open Sans"/>
              </a:rPr>
              <a:t>Pêşî qatek pir tenik ronahiyê</a:t>
            </a:r>
            <a:endParaRPr i="1" sz="1000">
              <a:solidFill>
                <a:schemeClr val="dk1"/>
              </a:solidFill>
              <a:latin typeface="Open Sans"/>
              <a:ea typeface="Open Sans"/>
              <a:cs typeface="Open Sans"/>
              <a:sym typeface="Open Sans"/>
            </a:endParaRPr>
          </a:p>
        </p:txBody>
      </p:sp>
      <p:sp>
        <p:nvSpPr>
          <p:cNvPr id="77" name="Google Shape;77;p14"/>
          <p:cNvSpPr txBox="1"/>
          <p:nvPr/>
        </p:nvSpPr>
        <p:spPr>
          <a:xfrm>
            <a:off x="3886213" y="6943188"/>
            <a:ext cx="3429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2. Let it dry, then add light greys</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i="1" lang="en" sz="1000">
                <a:solidFill>
                  <a:schemeClr val="dk1"/>
                </a:solidFill>
                <a:latin typeface="Open Sans"/>
                <a:ea typeface="Open Sans"/>
                <a:cs typeface="Open Sans"/>
                <a:sym typeface="Open Sans"/>
              </a:rPr>
              <a:t>Bila hişk bibe, paşê gewrên sivik lê zêde bikin</a:t>
            </a:r>
            <a:endParaRPr i="1" sz="1000">
              <a:solidFill>
                <a:schemeClr val="dk1"/>
              </a:solidFill>
              <a:latin typeface="Open Sans"/>
              <a:ea typeface="Open Sans"/>
              <a:cs typeface="Open Sans"/>
              <a:sym typeface="Open Sans"/>
            </a:endParaRPr>
          </a:p>
        </p:txBody>
      </p:sp>
      <p:pic>
        <p:nvPicPr>
          <p:cNvPr id="78" name="Google Shape;78;p14"/>
          <p:cNvPicPr preferRelativeResize="0"/>
          <p:nvPr/>
        </p:nvPicPr>
        <p:blipFill>
          <a:blip r:embed="rId7">
            <a:alphaModFix/>
          </a:blip>
          <a:stretch>
            <a:fillRect/>
          </a:stretch>
        </p:blipFill>
        <p:spPr>
          <a:xfrm>
            <a:off x="3886200" y="2219175"/>
            <a:ext cx="3429000" cy="2416437"/>
          </a:xfrm>
          <a:prstGeom prst="rect">
            <a:avLst/>
          </a:prstGeom>
          <a:noFill/>
          <a:ln>
            <a:noFill/>
          </a:ln>
        </p:spPr>
      </p:pic>
      <p:sp>
        <p:nvSpPr>
          <p:cNvPr id="79" name="Google Shape;79;p14"/>
          <p:cNvSpPr txBox="1"/>
          <p:nvPr/>
        </p:nvSpPr>
        <p:spPr>
          <a:xfrm>
            <a:off x="4057825" y="4266300"/>
            <a:ext cx="32574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Reference image</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i="1" lang="en" sz="1000">
                <a:solidFill>
                  <a:schemeClr val="dk1"/>
                </a:solidFill>
                <a:latin typeface="Open Sans"/>
                <a:ea typeface="Open Sans"/>
                <a:cs typeface="Open Sans"/>
                <a:sym typeface="Open Sans"/>
              </a:rPr>
              <a:t>Wêne referansê</a:t>
            </a:r>
            <a:endParaRPr i="1" sz="1000">
              <a:solidFill>
                <a:schemeClr val="dk1"/>
              </a:solidFill>
              <a:latin typeface="Open Sans"/>
              <a:ea typeface="Open Sans"/>
              <a:cs typeface="Open Sans"/>
              <a:sym typeface="Open Sans"/>
            </a:endParaRPr>
          </a:p>
        </p:txBody>
      </p:sp>
      <p:pic>
        <p:nvPicPr>
          <p:cNvPr id="80" name="Google Shape;80;p14"/>
          <p:cNvPicPr preferRelativeResize="0"/>
          <p:nvPr/>
        </p:nvPicPr>
        <p:blipFill>
          <a:blip r:embed="rId7">
            <a:alphaModFix amt="10000"/>
          </a:blip>
          <a:stretch>
            <a:fillRect/>
          </a:stretch>
        </p:blipFill>
        <p:spPr>
          <a:xfrm>
            <a:off x="457200" y="2219163"/>
            <a:ext cx="3429000" cy="2416437"/>
          </a:xfrm>
          <a:prstGeom prst="rect">
            <a:avLst/>
          </a:prstGeom>
          <a:noFill/>
          <a:ln cap="flat" cmpd="sng" w="9525">
            <a:solidFill>
              <a:schemeClr val="dk2"/>
            </a:solidFill>
            <a:prstDash val="solid"/>
            <a:round/>
            <a:headEnd len="sm" w="sm" type="none"/>
            <a:tailEnd len="sm" w="sm" type="none"/>
          </a:ln>
        </p:spPr>
      </p:pic>
      <p:sp>
        <p:nvSpPr>
          <p:cNvPr id="81" name="Google Shape;81;p14"/>
          <p:cNvSpPr txBox="1"/>
          <p:nvPr/>
        </p:nvSpPr>
        <p:spPr>
          <a:xfrm>
            <a:off x="886200" y="4266300"/>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rgbClr val="D9D9D9"/>
                </a:solidFill>
                <a:latin typeface="Open Sans"/>
                <a:ea typeface="Open Sans"/>
                <a:cs typeface="Open Sans"/>
                <a:sym typeface="Open Sans"/>
              </a:rPr>
              <a:t>Paint here</a:t>
            </a:r>
            <a:endParaRPr b="1" sz="1000">
              <a:solidFill>
                <a:srgbClr val="D9D9D9"/>
              </a:solidFill>
              <a:latin typeface="Open Sans"/>
              <a:ea typeface="Open Sans"/>
              <a:cs typeface="Open Sans"/>
              <a:sym typeface="Open Sans"/>
            </a:endParaRPr>
          </a:p>
          <a:p>
            <a:pPr indent="0" lvl="0" marL="0" rtl="0" algn="r">
              <a:spcBef>
                <a:spcPts val="0"/>
              </a:spcBef>
              <a:spcAft>
                <a:spcPts val="0"/>
              </a:spcAft>
              <a:buNone/>
            </a:pPr>
            <a:r>
              <a:rPr i="1" lang="en" sz="1000">
                <a:solidFill>
                  <a:srgbClr val="D9D9D9"/>
                </a:solidFill>
                <a:latin typeface="Open Sans"/>
                <a:ea typeface="Open Sans"/>
                <a:cs typeface="Open Sans"/>
                <a:sym typeface="Open Sans"/>
              </a:rPr>
              <a:t>Li vir boyax bikin</a:t>
            </a:r>
            <a:endParaRPr i="1" sz="1000">
              <a:solidFill>
                <a:srgbClr val="D9D9D9"/>
              </a:solidFill>
              <a:latin typeface="Open Sans"/>
              <a:ea typeface="Open Sans"/>
              <a:cs typeface="Open Sans"/>
              <a:sym typeface="Open Sans"/>
            </a:endParaRPr>
          </a:p>
        </p:txBody>
      </p:sp>
      <p:sp>
        <p:nvSpPr>
          <p:cNvPr id="82" name="Google Shape;82;p14"/>
          <p:cNvSpPr txBox="1"/>
          <p:nvPr/>
        </p:nvSpPr>
        <p:spPr>
          <a:xfrm>
            <a:off x="886225" y="9356975"/>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3. Let that dry, then add dark greys</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i="1" lang="en" sz="1000">
                <a:solidFill>
                  <a:schemeClr val="dk1"/>
                </a:solidFill>
                <a:latin typeface="Open Sans"/>
                <a:ea typeface="Open Sans"/>
                <a:cs typeface="Open Sans"/>
                <a:sym typeface="Open Sans"/>
              </a:rPr>
              <a:t>Bila zuwa bibe, paşê gewrên tarî lê zêde bikin</a:t>
            </a:r>
            <a:endParaRPr i="1" sz="1000">
              <a:solidFill>
                <a:schemeClr val="dk1"/>
              </a:solidFill>
              <a:latin typeface="Open Sans"/>
              <a:ea typeface="Open Sans"/>
              <a:cs typeface="Open Sans"/>
              <a:sym typeface="Open Sans"/>
            </a:endParaRPr>
          </a:p>
        </p:txBody>
      </p:sp>
      <p:sp>
        <p:nvSpPr>
          <p:cNvPr id="83" name="Google Shape;83;p14"/>
          <p:cNvSpPr txBox="1"/>
          <p:nvPr/>
        </p:nvSpPr>
        <p:spPr>
          <a:xfrm>
            <a:off x="3886225" y="9356975"/>
            <a:ext cx="3429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latin typeface="Open Sans"/>
                <a:ea typeface="Open Sans"/>
                <a:cs typeface="Open Sans"/>
                <a:sym typeface="Open Sans"/>
              </a:rPr>
              <a:t>4. Then add the darkest greys</a:t>
            </a:r>
            <a:endParaRPr b="1" sz="1000">
              <a:latin typeface="Open Sans"/>
              <a:ea typeface="Open Sans"/>
              <a:cs typeface="Open Sans"/>
              <a:sym typeface="Open Sans"/>
            </a:endParaRPr>
          </a:p>
          <a:p>
            <a:pPr indent="0" lvl="0" marL="0" rtl="0" algn="r">
              <a:spcBef>
                <a:spcPts val="0"/>
              </a:spcBef>
              <a:spcAft>
                <a:spcPts val="0"/>
              </a:spcAft>
              <a:buNone/>
            </a:pPr>
            <a:r>
              <a:rPr i="1" lang="en" sz="1000">
                <a:latin typeface="Open Sans"/>
                <a:ea typeface="Open Sans"/>
                <a:cs typeface="Open Sans"/>
                <a:sym typeface="Open Sans"/>
              </a:rPr>
              <a:t>Paşê gewrên herî tarî lê zêde bikin</a:t>
            </a:r>
            <a:endParaRPr i="1" sz="1000">
              <a:latin typeface="Open Sans"/>
              <a:ea typeface="Open Sans"/>
              <a:cs typeface="Open Sans"/>
              <a:sym typeface="Open Sans"/>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